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61" r:id="rId6"/>
    <p:sldId id="257" r:id="rId7"/>
    <p:sldId id="317" r:id="rId8"/>
    <p:sldId id="259" r:id="rId9"/>
    <p:sldId id="318" r:id="rId10"/>
    <p:sldId id="299" r:id="rId11"/>
    <p:sldId id="264" r:id="rId12"/>
    <p:sldId id="265" r:id="rId13"/>
    <p:sldId id="319" r:id="rId14"/>
    <p:sldId id="321" r:id="rId15"/>
    <p:sldId id="266" r:id="rId16"/>
    <p:sldId id="263" r:id="rId17"/>
    <p:sldId id="322" r:id="rId18"/>
    <p:sldId id="268" r:id="rId19"/>
    <p:sldId id="267" r:id="rId20"/>
    <p:sldId id="270" r:id="rId21"/>
    <p:sldId id="269" r:id="rId22"/>
    <p:sldId id="316" r:id="rId23"/>
    <p:sldId id="323" r:id="rId24"/>
    <p:sldId id="272" r:id="rId25"/>
    <p:sldId id="332" r:id="rId26"/>
    <p:sldId id="297" r:id="rId27"/>
    <p:sldId id="276" r:id="rId28"/>
    <p:sldId id="296" r:id="rId29"/>
    <p:sldId id="275" r:id="rId30"/>
    <p:sldId id="274" r:id="rId31"/>
    <p:sldId id="327" r:id="rId32"/>
    <p:sldId id="328" r:id="rId33"/>
    <p:sldId id="331" r:id="rId34"/>
    <p:sldId id="329" r:id="rId35"/>
    <p:sldId id="330" r:id="rId36"/>
    <p:sldId id="324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35ADA-DB35-44E8-9AC2-F322BA85C9E7}" v="8864" dt="2024-06-04T14:41:34.097"/>
    <p1510:client id="{C3545E7B-07DA-422E-B709-6D0157E90BC7}" v="612" dt="2024-06-04T14:43:55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727" autoAdjust="0"/>
  </p:normalViewPr>
  <p:slideViewPr>
    <p:cSldViewPr snapToGrid="0">
      <p:cViewPr varScale="1">
        <p:scale>
          <a:sx n="80" d="100"/>
          <a:sy n="80" d="100"/>
        </p:scale>
        <p:origin x="17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4A9D5-44EE-4C68-A00A-9F740D513429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F3414-D254-4048-976E-0659E92F8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04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我們的</a:t>
            </a:r>
            <a:r>
              <a:rPr lang="en-US" altLang="zh-TW"/>
              <a:t>Circuit</a:t>
            </a:r>
            <a:r>
              <a:rPr lang="zh-TW" altLang="en-US"/>
              <a:t> </a:t>
            </a:r>
            <a:r>
              <a:rPr lang="en-US" altLang="zh-TW"/>
              <a:t>Talk</a:t>
            </a:r>
            <a:r>
              <a:rPr lang="zh-TW" altLang="en-US"/>
              <a:t>主題是硬體實現邊緣偵測演算法</a:t>
            </a:r>
            <a:endParaRPr lang="en-US" altLang="zh-TW"/>
          </a:p>
          <a:p>
            <a:r>
              <a:rPr lang="zh-TW" altLang="en-US"/>
              <a:t>我們先簡單介紹邊緣偵測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</a:t>
            </a:r>
            <a:r>
              <a:rPr lang="zh-TW" altLang="en-US"/>
              <a:t>對於高階影像處理，例如物體偵測、特徵提取、運動分析等，這些都需要知道物體在影像內的位置，因此必須使用邊緣偵測最為這些高階影像處理的前處理，偵測畫面中的所有邊緣並辨識出物體位置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而邊緣偵測主要是偵測出影像中有劇烈變化的位置，進而偵測出圖片中在物理、亮度及幾何上有出現改變的地方。</a:t>
            </a:r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05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119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(</a:t>
            </a:r>
            <a:r>
              <a:rPr lang="zh-TW" altLang="en-US"/>
              <a:t>放上</a:t>
            </a:r>
            <a:r>
              <a:rPr lang="en-US" altLang="zh-TW" err="1"/>
              <a:t>sobel</a:t>
            </a:r>
            <a:r>
              <a:rPr lang="zh-TW" altLang="en-US"/>
              <a:t>的架構圖，左邊放</a:t>
            </a:r>
            <a:r>
              <a:rPr lang="en-US" altLang="zh-TW"/>
              <a:t>folding</a:t>
            </a:r>
            <a:r>
              <a:rPr lang="zh-TW" altLang="en-US"/>
              <a:t>前；右邊放</a:t>
            </a:r>
            <a:r>
              <a:rPr lang="en-US" altLang="zh-TW"/>
              <a:t>folding</a:t>
            </a:r>
            <a:r>
              <a:rPr lang="zh-TW" altLang="en-US"/>
              <a:t>後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說明為什麼要用</a:t>
            </a:r>
            <a:r>
              <a:rPr lang="en-US" altLang="zh-TW"/>
              <a:t>folding)(</a:t>
            </a:r>
            <a:r>
              <a:rPr lang="zh-TW" altLang="en-US"/>
              <a:t>說明獲得哪些效能的改善</a:t>
            </a:r>
            <a:r>
              <a:rPr lang="en-US" altLang="zh-TW"/>
              <a:t>)</a:t>
            </a:r>
          </a:p>
          <a:p>
            <a:r>
              <a:rPr lang="en-US" altLang="zh-TW"/>
              <a:t>(</a:t>
            </a:r>
            <a:r>
              <a:rPr lang="zh-TW" altLang="en-US"/>
              <a:t>理由</a:t>
            </a:r>
            <a:r>
              <a:rPr lang="en-US" altLang="zh-TW"/>
              <a:t>1</a:t>
            </a:r>
            <a:r>
              <a:rPr lang="zh-TW" altLang="en-US"/>
              <a:t>：省面積； 理由</a:t>
            </a:r>
            <a:r>
              <a:rPr lang="en-US" altLang="zh-TW"/>
              <a:t>2</a:t>
            </a:r>
            <a:r>
              <a:rPr lang="zh-TW" altLang="en-US"/>
              <a:t>：前面運算要時間，等待會同時浪費時間與空間</a:t>
            </a:r>
            <a:r>
              <a:rPr lang="en-US" altLang="zh-TW"/>
              <a:t>)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6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WL</a:t>
            </a:r>
            <a:r>
              <a:rPr lang="zh-TW" altLang="en-US"/>
              <a:t>飆一下</a:t>
            </a:r>
            <a:r>
              <a:rPr lang="en-US" altLang="zh-TW"/>
              <a:t>!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放上</a:t>
            </a:r>
            <a:r>
              <a:rPr lang="en-US" altLang="zh-TW" err="1"/>
              <a:t>sobel</a:t>
            </a:r>
            <a:r>
              <a:rPr lang="zh-TW" altLang="en-US"/>
              <a:t>的架構圖，用動畫呈現我們的</a:t>
            </a:r>
            <a:r>
              <a:rPr lang="en-US" altLang="zh-TW"/>
              <a:t>D</a:t>
            </a:r>
            <a:r>
              <a:rPr lang="zh-TW" altLang="en-US"/>
              <a:t>怎麼移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說明為什麼要用</a:t>
            </a:r>
            <a:r>
              <a:rPr lang="en-US" altLang="zh-TW"/>
              <a:t>Retiming)(</a:t>
            </a:r>
            <a:r>
              <a:rPr lang="zh-TW" altLang="en-US"/>
              <a:t>說明獲得哪些效能的改善</a:t>
            </a:r>
            <a:r>
              <a:rPr lang="en-US" altLang="zh-TW"/>
              <a:t>)</a:t>
            </a:r>
          </a:p>
          <a:p>
            <a:r>
              <a:rPr lang="en-US" altLang="zh-TW"/>
              <a:t>(</a:t>
            </a:r>
            <a:r>
              <a:rPr lang="zh-TW" altLang="en-US"/>
              <a:t>斬斷</a:t>
            </a:r>
            <a:r>
              <a:rPr lang="en-US" altLang="zh-TW"/>
              <a:t>critical path</a:t>
            </a:r>
            <a:r>
              <a:rPr lang="zh-TW" altLang="en-US"/>
              <a:t>，獲得更低的</a:t>
            </a:r>
            <a:r>
              <a:rPr lang="en-US" altLang="zh-TW" err="1"/>
              <a:t>Tclk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zh-TW" altLang="en-US"/>
              <a:t>標示</a:t>
            </a:r>
            <a:r>
              <a:rPr lang="en-US" altLang="zh-TW"/>
              <a:t>Critical Path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32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12</a:t>
            </a:r>
          </a:p>
          <a:p>
            <a:endParaRPr lang="en-US" altLang="zh-TW"/>
          </a:p>
          <a:p>
            <a:r>
              <a:rPr lang="en-US" altLang="zh-TW"/>
              <a:t>16</a:t>
            </a:r>
          </a:p>
          <a:p>
            <a:endParaRPr lang="en-US" altLang="zh-TW"/>
          </a:p>
          <a:p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0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00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展示五種規格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952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放上</a:t>
            </a:r>
            <a:r>
              <a:rPr lang="en-US" altLang="zh-TW"/>
              <a:t>2~3</a:t>
            </a:r>
            <a:r>
              <a:rPr lang="zh-TW" altLang="en-US"/>
              <a:t>張圖片的原圖以及結果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1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邊緣偵測有眾多的演算法，例如</a:t>
            </a:r>
            <a:r>
              <a:rPr lang="en-US" altLang="zh-TW" err="1"/>
              <a:t>sobel</a:t>
            </a:r>
            <a:r>
              <a:rPr lang="en-US" altLang="zh-TW"/>
              <a:t> canny</a:t>
            </a:r>
            <a:r>
              <a:rPr lang="zh-TW" altLang="en-US"/>
              <a:t>等，而這裡我們以</a:t>
            </a:r>
            <a:r>
              <a:rPr lang="en-US" altLang="zh-TW" err="1"/>
              <a:t>sobel</a:t>
            </a:r>
            <a:r>
              <a:rPr lang="zh-TW" altLang="en-US"/>
              <a:t>邊緣偵測作為我們電路實現的目標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Sobel</a:t>
            </a:r>
            <a:r>
              <a:rPr lang="zh-TW" altLang="en-US"/>
              <a:t>演算法具體是使用「差分」的概念求出圖片的「梯度」</a:t>
            </a:r>
            <a:endParaRPr lang="en-US" altLang="zh-TW"/>
          </a:p>
          <a:p>
            <a:r>
              <a:rPr lang="zh-TW" altLang="en-US"/>
              <a:t>會分別計算</a:t>
            </a:r>
            <a:r>
              <a:rPr lang="en-US" altLang="zh-TW"/>
              <a:t>X</a:t>
            </a:r>
            <a:r>
              <a:rPr lang="zh-TW" altLang="en-US"/>
              <a:t>和</a:t>
            </a:r>
            <a:r>
              <a:rPr lang="en-US" altLang="zh-TW"/>
              <a:t>Y</a:t>
            </a:r>
            <a:r>
              <a:rPr lang="zh-TW" altLang="en-US"/>
              <a:t>方向的梯度，具體計算方式是使用</a:t>
            </a:r>
            <a:r>
              <a:rPr lang="en-US" altLang="zh-TW"/>
              <a:t>Sobel Kernel</a:t>
            </a:r>
            <a:r>
              <a:rPr lang="zh-TW" altLang="en-US"/>
              <a:t>的捲積核和原始圖片做捲積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</a:t>
            </a:r>
            <a:r>
              <a:rPr lang="zh-TW" altLang="en-US"/>
              <a:t>首先，我們會鎖定圖片中的其中一個</a:t>
            </a:r>
            <a:r>
              <a:rPr lang="en-US" altLang="zh-TW"/>
              <a:t>pixel</a:t>
            </a:r>
            <a:r>
              <a:rPr lang="zh-TW" altLang="en-US"/>
              <a:t>以及周圍的</a:t>
            </a:r>
            <a:r>
              <a:rPr lang="en-US" altLang="zh-TW"/>
              <a:t>8</a:t>
            </a:r>
            <a:r>
              <a:rPr lang="zh-TW" altLang="en-US"/>
              <a:t>個</a:t>
            </a:r>
            <a:r>
              <a:rPr lang="en-US" altLang="zh-TW"/>
              <a:t>pixel</a:t>
            </a:r>
            <a:r>
              <a:rPr lang="zh-TW" altLang="en-US"/>
              <a:t>和</a:t>
            </a:r>
            <a:r>
              <a:rPr lang="en-US" altLang="zh-TW"/>
              <a:t>kernel</a:t>
            </a:r>
            <a:r>
              <a:rPr lang="zh-TW" altLang="en-US"/>
              <a:t>相乘並求總合，如下圖</a:t>
            </a:r>
            <a:endParaRPr lang="en-US" altLang="zh-TW"/>
          </a:p>
          <a:p>
            <a:r>
              <a:rPr lang="zh-TW" altLang="en-US"/>
              <a:t>如果我們此細看</a:t>
            </a:r>
            <a:r>
              <a:rPr lang="en-US" altLang="zh-TW"/>
              <a:t>X</a:t>
            </a:r>
            <a:r>
              <a:rPr lang="zh-TW" altLang="en-US"/>
              <a:t>方向的</a:t>
            </a:r>
            <a:r>
              <a:rPr lang="en-US" altLang="zh-TW"/>
              <a:t>kernel</a:t>
            </a:r>
            <a:r>
              <a:rPr lang="zh-TW" altLang="en-US"/>
              <a:t>，可以發現就是把左行的</a:t>
            </a:r>
            <a:r>
              <a:rPr lang="en-US" altLang="zh-TW"/>
              <a:t>pixel</a:t>
            </a:r>
            <a:r>
              <a:rPr lang="zh-TW" altLang="en-US"/>
              <a:t>剪掉右行的</a:t>
            </a:r>
            <a:r>
              <a:rPr lang="en-US" altLang="zh-TW"/>
              <a:t>pixel</a:t>
            </a:r>
            <a:r>
              <a:rPr lang="zh-TW" altLang="en-US"/>
              <a:t>，並且左和右</a:t>
            </a:r>
            <a:r>
              <a:rPr lang="en-US" altLang="zh-TW"/>
              <a:t>pixel</a:t>
            </a:r>
            <a:r>
              <a:rPr lang="zh-TW" altLang="en-US"/>
              <a:t>權重較重，相減後代表是求差分，左右差距越大代表變化越大、低度越大，算出來的結果數值越大，代表越有可能是邊緣。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具體的捲積方式如下圖，首先我們會從左上角開始計算，此時可以發現原始圖片的左上的行列沒有數值，此時就要使用</a:t>
            </a:r>
            <a:r>
              <a:rPr lang="en-US" altLang="zh-TW"/>
              <a:t>zero padding</a:t>
            </a:r>
            <a:r>
              <a:rPr lang="zh-TW" altLang="en-US"/>
              <a:t>補</a:t>
            </a:r>
            <a:r>
              <a:rPr lang="en-US" altLang="zh-TW"/>
              <a:t>0</a:t>
            </a:r>
            <a:r>
              <a:rPr lang="zh-TW" altLang="en-US"/>
              <a:t>以免輸出結果的圖片變小，接著就是不斷移動直到捲積結束。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計算梯度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怎樣的梯度</a:t>
            </a:r>
            <a:r>
              <a:rPr lang="en-US" altLang="zh-TW"/>
              <a:t>?)</a:t>
            </a:r>
          </a:p>
          <a:p>
            <a:r>
              <a:rPr lang="en-US" altLang="zh-TW"/>
              <a:t>(</a:t>
            </a:r>
            <a:r>
              <a:rPr lang="zh-TW" altLang="en-US"/>
              <a:t>如何計算梯度</a:t>
            </a:r>
            <a:r>
              <a:rPr lang="en-US" altLang="zh-TW"/>
              <a:t>?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數學式</a:t>
            </a:r>
            <a:r>
              <a:rPr lang="en-US" altLang="zh-TW"/>
              <a:t>))</a:t>
            </a:r>
          </a:p>
          <a:p>
            <a:endParaRPr lang="en-US" altLang="zh-TW"/>
          </a:p>
          <a:p>
            <a:r>
              <a:rPr lang="en-US" altLang="zh-TW"/>
              <a:t>(convolution)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邊緣：梯度變化最大的地方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08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Sobel</a:t>
            </a:r>
            <a:r>
              <a:rPr lang="zh-TW" altLang="en-US"/>
              <a:t>做完後必須要決定「梯度變化要多大才算邊緣」，因此要設定</a:t>
            </a:r>
            <a:r>
              <a:rPr lang="en-US" altLang="zh-TW"/>
              <a:t>threshold</a:t>
            </a:r>
            <a:r>
              <a:rPr lang="zh-TW" altLang="en-US"/>
              <a:t> </a:t>
            </a:r>
            <a:r>
              <a:rPr lang="en-US" altLang="zh-TW"/>
              <a:t>value</a:t>
            </a:r>
            <a:r>
              <a:rPr lang="zh-TW" altLang="en-US"/>
              <a:t>並做二值化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</a:t>
            </a:r>
            <a:r>
              <a:rPr lang="zh-TW" altLang="en-US"/>
              <a:t>首先我們要整理前面</a:t>
            </a:r>
            <a:r>
              <a:rPr lang="en-US" altLang="zh-TW" err="1"/>
              <a:t>sobel</a:t>
            </a:r>
            <a:r>
              <a:rPr lang="zh-TW" altLang="en-US"/>
              <a:t>得到的兩個方向的梯度，此時必須捨棄代表方向的正負號並取大小值，再把兩方向的梯度相加，因此這裡我們採用的方法是取絕對值再相加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而二值化的具體過程如下圖，我們可以設定</a:t>
            </a:r>
            <a:r>
              <a:rPr lang="en-US" altLang="zh-TW"/>
              <a:t>threshold</a:t>
            </a:r>
            <a:r>
              <a:rPr lang="zh-TW" altLang="en-US"/>
              <a:t> </a:t>
            </a:r>
            <a:r>
              <a:rPr lang="en-US" altLang="zh-TW"/>
              <a:t>value</a:t>
            </a:r>
            <a:r>
              <a:rPr lang="zh-TW" altLang="en-US"/>
              <a:t>，如果數值大於等於</a:t>
            </a:r>
            <a:r>
              <a:rPr lang="en-US" altLang="zh-TW"/>
              <a:t>threshold</a:t>
            </a:r>
            <a:r>
              <a:rPr lang="zh-TW" altLang="en-US"/>
              <a:t>就設定為圖片的對大值；反之設為</a:t>
            </a:r>
            <a:r>
              <a:rPr lang="en-US" altLang="zh-TW"/>
              <a:t>0</a:t>
            </a:r>
            <a:r>
              <a:rPr lang="zh-TW" altLang="en-US"/>
              <a:t>，這裡以對大值是</a:t>
            </a:r>
            <a:r>
              <a:rPr lang="en-US" altLang="zh-TW"/>
              <a:t>36</a:t>
            </a:r>
            <a:r>
              <a:rPr lang="zh-TW" altLang="en-US"/>
              <a:t>來做舉例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怎樣的梯度</a:t>
            </a:r>
            <a:r>
              <a:rPr lang="en-US" altLang="zh-TW"/>
              <a:t>?)</a:t>
            </a:r>
          </a:p>
          <a:p>
            <a:r>
              <a:rPr lang="en-US" altLang="zh-TW"/>
              <a:t>(</a:t>
            </a:r>
            <a:r>
              <a:rPr lang="zh-TW" altLang="en-US"/>
              <a:t>如何計算梯度</a:t>
            </a:r>
            <a:r>
              <a:rPr lang="en-US" altLang="zh-TW"/>
              <a:t>?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數學式</a:t>
            </a:r>
            <a:r>
              <a:rPr lang="en-US" altLang="zh-TW"/>
              <a:t>))</a:t>
            </a:r>
          </a:p>
          <a:p>
            <a:endParaRPr lang="en-US" altLang="zh-TW"/>
          </a:p>
          <a:p>
            <a:r>
              <a:rPr lang="en-US" altLang="zh-TW"/>
              <a:t>(convolution)</a:t>
            </a:r>
            <a:endParaRPr lang="zh-TW" altLang="en-US"/>
          </a:p>
          <a:p>
            <a:endParaRPr lang="en-US" altLang="zh-TW"/>
          </a:p>
          <a:p>
            <a:endParaRPr lang="en-US" altLang="zh-TW"/>
          </a:p>
          <a:p>
            <a:r>
              <a:rPr lang="zh-TW" altLang="en-US"/>
              <a:t>邊緣：梯度變化最大的地方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79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這是我們的架構圖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</a:t>
            </a:r>
            <a:r>
              <a:rPr lang="zh-TW" altLang="en-US"/>
              <a:t>我們會先將原始圖片一次輸入</a:t>
            </a:r>
            <a:r>
              <a:rPr lang="en-US" altLang="zh-TW"/>
              <a:t>9</a:t>
            </a:r>
            <a:r>
              <a:rPr lang="zh-TW" altLang="en-US"/>
              <a:t>個</a:t>
            </a:r>
            <a:r>
              <a:rPr lang="en-US" altLang="zh-TW"/>
              <a:t>pixel</a:t>
            </a:r>
            <a:r>
              <a:rPr lang="zh-TW" altLang="en-US"/>
              <a:t>至暫存器並經過影像模糊濾波器並存入</a:t>
            </a:r>
            <a:r>
              <a:rPr lang="en-US" altLang="zh-TW"/>
              <a:t>L1</a:t>
            </a:r>
            <a:r>
              <a:rPr lang="zh-TW" altLang="en-US"/>
              <a:t>記憶體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2</a:t>
            </a:r>
            <a:r>
              <a:rPr lang="zh-TW" altLang="en-US"/>
              <a:t> 待所有影像經過模糊處理後，我們一次輸入</a:t>
            </a:r>
            <a:r>
              <a:rPr lang="en-US" altLang="zh-TW"/>
              <a:t>9</a:t>
            </a:r>
            <a:r>
              <a:rPr lang="zh-TW" altLang="en-US"/>
              <a:t>個</a:t>
            </a:r>
            <a:r>
              <a:rPr lang="en-US" altLang="zh-TW"/>
              <a:t>pixel</a:t>
            </a:r>
            <a:r>
              <a:rPr lang="zh-TW" altLang="en-US"/>
              <a:t>進入暫存器，再將結果讀入邊緣偵測電路並經二值化後讀入輸出記憶體做儲存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88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Q: </a:t>
            </a:r>
            <a:r>
              <a:rPr lang="zh-TW" altLang="en-US" dirty="0"/>
              <a:t>兩種濾波器個適合用在哪裡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畫出中值濾波器</a:t>
            </a:r>
            <a:r>
              <a:rPr lang="en-US" altLang="zh-TW" dirty="0"/>
              <a:t>+</a:t>
            </a:r>
            <a:r>
              <a:rPr lang="zh-TW" altLang="en-US" dirty="0"/>
              <a:t>高斯濾波器</a:t>
            </a:r>
            <a:r>
              <a:rPr lang="en-US" altLang="zh-TW" dirty="0"/>
              <a:t>+</a:t>
            </a:r>
            <a:r>
              <a:rPr lang="zh-TW" altLang="en-US" dirty="0"/>
              <a:t>選擇電路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中值濾波器：畫大框框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高斯濾波器：畫出</a:t>
            </a:r>
            <a:r>
              <a:rPr lang="en-US" altLang="zh-TW" dirty="0"/>
              <a:t>9M8A</a:t>
            </a:r>
            <a:r>
              <a:rPr lang="zh-TW" altLang="en-US" dirty="0"/>
              <a:t>以及標出係數的 </a:t>
            </a:r>
            <a:r>
              <a:rPr lang="en-US" altLang="zh-TW" dirty="0"/>
              <a:t>convolution Circuit)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畫出高斯濾波器的</a:t>
            </a:r>
            <a:r>
              <a:rPr lang="en-US" altLang="zh-TW" dirty="0"/>
              <a:t>kernel)</a:t>
            </a:r>
            <a:endParaRPr lang="zh-TW" altLang="en-US" dirty="0"/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639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畫出</a:t>
            </a:r>
            <a:r>
              <a:rPr lang="en-US" altLang="zh-TW" dirty="0"/>
              <a:t>9A8M</a:t>
            </a:r>
            <a:r>
              <a:rPr lang="zh-TW" altLang="en-US" dirty="0"/>
              <a:t>以及標出係數的 </a:t>
            </a:r>
            <a:r>
              <a:rPr lang="en-US" altLang="zh-TW" dirty="0"/>
              <a:t>convolution circuit)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畫出</a:t>
            </a:r>
            <a:r>
              <a:rPr lang="en-US" altLang="zh-TW" dirty="0" err="1"/>
              <a:t>sobel</a:t>
            </a:r>
            <a:r>
              <a:rPr lang="zh-TW" altLang="en-US" dirty="0"/>
              <a:t>的</a:t>
            </a:r>
            <a:r>
              <a:rPr lang="en-US" altLang="zh-TW" dirty="0"/>
              <a:t>kernel)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說明會什麼不對</a:t>
            </a:r>
            <a:r>
              <a:rPr lang="en-US" altLang="zh-TW" dirty="0" err="1"/>
              <a:t>sobel</a:t>
            </a:r>
            <a:r>
              <a:rPr lang="zh-TW" altLang="en-US" dirty="0"/>
              <a:t>電路做最佳化，例如不去計算中間的</a:t>
            </a:r>
            <a:r>
              <a:rPr lang="en-US" altLang="zh-TW" dirty="0"/>
              <a:t>0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理由：可以套入不同的邊緣偵測</a:t>
            </a:r>
            <a:r>
              <a:rPr lang="en-US" altLang="zh-TW" dirty="0"/>
              <a:t>kernel</a:t>
            </a:r>
            <a:r>
              <a:rPr lang="zh-TW" altLang="en-US" dirty="0"/>
              <a:t>係數</a:t>
            </a:r>
            <a:r>
              <a:rPr lang="en-US" altLang="zh-TW" dirty="0"/>
              <a:t>))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47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(</a:t>
            </a:r>
            <a:r>
              <a:rPr lang="zh-TW" altLang="en-US"/>
              <a:t>放上中值濾波器的架構圖</a:t>
            </a:r>
            <a:r>
              <a:rPr lang="en-US" altLang="zh-TW"/>
              <a:t>)</a:t>
            </a:r>
          </a:p>
          <a:p>
            <a:r>
              <a:rPr lang="en-US" altLang="zh-TW"/>
              <a:t>(</a:t>
            </a:r>
            <a:r>
              <a:rPr lang="zh-TW" altLang="en-US"/>
              <a:t>畫出</a:t>
            </a:r>
            <a:r>
              <a:rPr lang="en-US" altLang="zh-TW"/>
              <a:t>PE</a:t>
            </a:r>
            <a:r>
              <a:rPr lang="zh-TW" altLang="en-US"/>
              <a:t>內的詳細電路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說明為什麼要用</a:t>
            </a:r>
            <a:r>
              <a:rPr lang="en-US" altLang="zh-TW"/>
              <a:t>systolic array) (</a:t>
            </a:r>
            <a:r>
              <a:rPr lang="zh-TW" altLang="en-US"/>
              <a:t>說明獲得哪些效能的改善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說明會什麼這個是</a:t>
            </a:r>
            <a:r>
              <a:rPr lang="en-US" altLang="zh-TW"/>
              <a:t>systolic array)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65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58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(</a:t>
            </a:r>
            <a:r>
              <a:rPr lang="zh-TW" altLang="en-US"/>
              <a:t>放上中值濾波器</a:t>
            </a:r>
            <a:r>
              <a:rPr lang="en-US" altLang="zh-TW"/>
              <a:t>&amp;</a:t>
            </a:r>
            <a:r>
              <a:rPr lang="zh-TW" altLang="en-US"/>
              <a:t>高斯濾波器的架構圖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說明為什麼要用</a:t>
            </a:r>
            <a:r>
              <a:rPr lang="en-US" altLang="zh-TW"/>
              <a:t>pipeline) (</a:t>
            </a:r>
            <a:r>
              <a:rPr lang="zh-TW" altLang="en-US"/>
              <a:t>說明獲得哪些效能的改善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F3414-D254-4048-976E-0659E92F8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46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47172-6F93-AAAC-B53F-8D5574F9F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7332C6-F9C7-B12E-B7F9-67D88CADA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7EC9F0-B919-EECE-25F7-526A14E8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CE9367-686B-DE89-9F4F-85B15664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5DAAB1-EE4C-63A3-48D9-1DD5E0F9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FD87A-609D-3E64-A8D1-DE281957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5C63EC-7060-3B15-FF06-0632D94A5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36BC6F-BE16-F51C-0DFA-C05A53A99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B38812-D95D-4DB0-05C2-6810CD5A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214259-D191-9CD7-5CA5-CC2AD138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41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FF6D79-970E-7656-3555-2DFD0D5C7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C02C61-9927-7509-9330-D657138C8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629B1-F9BB-D4D7-653C-A9E3846D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7B008-CFE4-0D0D-76A8-1F3762D0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FFB6C6-7D92-EE84-F104-D43E16E5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05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CDCD38-A419-26EC-2022-22FACB5B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59B59-9197-B1E6-0CBA-7E5C29C2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7F7A45-19E8-012D-F3F8-BC83F1A7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C60CF-9347-60DE-2D80-753471EB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F371A4-BFAF-2640-0DA2-BCC43329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0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D89CE-30CC-D724-0F34-9525BC1D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3E8B21-F987-B5A4-C134-47975F958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AB83BF-921E-933B-F4C0-F1557E9C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FC9C82-9093-82E2-7B05-1351A0A9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9B4B0D-019D-A09D-4EA7-CC927D2B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08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12519B-7229-F6C8-8709-4789835A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8E0BD9-0CBA-CC8D-CE63-8A994215A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5E5E7C-B5CE-C5F3-86D6-90A6E4797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40CFDE-3E27-4515-1DDD-34CD8C78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6705AC-BB05-708A-D4F9-156E610E9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2B69BD-52FB-88EC-B741-4D0C2710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49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3E300-0A5E-36F3-4A1A-F12A23EF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4E1E50-A913-2A51-0096-D122F9AE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6B03BC-00D8-CC0C-2CF0-A3D6D7355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B26828-87A6-2179-B1BF-112845417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375760-604F-AF08-5B0B-F04364AEB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4B0289-40F9-BB8C-FB00-9C286CFC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21F86B-2E5F-697F-EC86-CA972FC5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8EBA2A3-909B-9C42-57D9-F46D0F5D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71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55E1C-72E2-278A-D216-7475B978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AA49B9-920A-C38E-30CD-DA4F51F4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78A1E5-0005-A365-3DD3-A09C5614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54AF84-71B7-FDDE-27C1-C8D22708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14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A8F946-6130-9E9A-894C-C4F66695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55AFE3-8DA9-AD52-446D-F767FF9E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4BF2E-6093-0BB3-25CA-07CFA352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90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95AC21-7BE4-7B69-5BFB-7EEC151C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2D5663-8809-A4CC-A442-B9C0586BF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A01F8A-9D04-A731-1F5B-5F37224AC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41FA00-EC35-B7C7-2F6D-F7E8BB7E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A1D2FC-A104-3863-EC48-86370741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E79B22-7BEA-FF1B-CBC4-B5F63F36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51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2C4FB-8569-59BA-C2AD-42CEDAC9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8B11D5-A782-D388-B8B4-883481BD1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72EC4C4-8588-B7CB-AF84-F716BCDB1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43B701-16C2-D2B5-3234-A99FE084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1D448A-6788-9C71-69B3-9D1E8F54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8348BA-C11C-78D3-9A5B-DA6E1EAC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05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837003-8818-3522-85BC-DE7ADA7F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A266AE-2798-B429-730E-C628E916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139C46-5A5B-2FB1-B28C-4B3B8CA6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442C2E-F703-4CC2-A8D3-1056B6A4718B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C63577-9C59-DD11-89D4-C42EC91FD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7A83BE-9542-640D-A129-A9E219451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14A7D5-C807-4EFA-BCA5-EECDBBF117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56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E5F82-5166-7BF4-06D9-0882A00A4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/>
              <a:t>Circuit Talk</a:t>
            </a:r>
            <a:endParaRPr lang="zh-TW" altLang="en-US" b="1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85B41-A905-B150-6045-8710D17BD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1800"/>
          </a:p>
          <a:p>
            <a:r>
              <a:rPr lang="zh-TW" altLang="en-US" sz="1800"/>
              <a:t>組員</a:t>
            </a:r>
            <a:r>
              <a:rPr lang="en-US" altLang="zh-TW" sz="1800"/>
              <a:t>: </a:t>
            </a:r>
            <a:r>
              <a:rPr lang="zh-TW" altLang="en-US" sz="1800"/>
              <a:t>劉浩崴 </a:t>
            </a:r>
            <a:r>
              <a:rPr lang="en-US" altLang="zh-TW" sz="1800"/>
              <a:t>B093011055</a:t>
            </a:r>
          </a:p>
          <a:p>
            <a:pPr algn="l"/>
            <a:r>
              <a:rPr lang="en-US" altLang="zh-TW" sz="1800"/>
              <a:t>				 </a:t>
            </a:r>
            <a:r>
              <a:rPr lang="zh-TW" altLang="en-US" sz="1800"/>
              <a:t>陳晉毅 </a:t>
            </a:r>
            <a:r>
              <a:rPr lang="en-US" altLang="zh-TW" sz="1800"/>
              <a:t>B093011056</a:t>
            </a:r>
          </a:p>
          <a:p>
            <a:endParaRPr lang="en-US" altLang="zh-TW" sz="1800"/>
          </a:p>
        </p:txBody>
      </p:sp>
    </p:spTree>
    <p:extLst>
      <p:ext uri="{BB962C8B-B14F-4D97-AF65-F5344CB8AC3E}">
        <p14:creationId xmlns:p14="http://schemas.microsoft.com/office/powerpoint/2010/main" val="33656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C25A6-9DA3-9BCA-35D0-F4225756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中值濾波器</a:t>
            </a:r>
            <a:r>
              <a:rPr lang="en-US" altLang="zh-TW"/>
              <a:t>-</a:t>
            </a:r>
            <a:r>
              <a:rPr lang="zh-TW" altLang="en-US"/>
              <a:t>變化</a:t>
            </a:r>
            <a:r>
              <a:rPr lang="en-US" altLang="zh-TW"/>
              <a:t>[2]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6AD20-F6AC-046A-B4C8-D95670B44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872747-EA9D-9F37-E483-B330F6F9B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7" t="12488" r="46635" b="12355"/>
          <a:stretch/>
        </p:blipFill>
        <p:spPr>
          <a:xfrm>
            <a:off x="502067" y="1825625"/>
            <a:ext cx="3349200" cy="4352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6EB87E-999E-7E71-1E00-88BB91B6A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2939" y="1825625"/>
            <a:ext cx="7502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6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5393-F1C9-B53F-9836-77E7BB06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中值濾波器</a:t>
            </a:r>
            <a:r>
              <a:rPr lang="en-US" altLang="zh-TW"/>
              <a:t>-</a:t>
            </a:r>
            <a:r>
              <a:rPr lang="zh-TW" altLang="en-US"/>
              <a:t>化簡過程</a:t>
            </a:r>
            <a:r>
              <a:rPr lang="en-US" altLang="zh-TW"/>
              <a:t>[2]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B097C-BFD9-4AD2-E36D-6228886B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BE8B10-EE50-38B7-1666-B946BAE0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4733" y="1825625"/>
            <a:ext cx="7502533" cy="43513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7233A-F25D-CE16-D7F3-6EC17EA0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374" y="1827310"/>
            <a:ext cx="7494892" cy="43469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C53E9A-1E26-9AD0-1535-993BC1544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4733" y="1828372"/>
            <a:ext cx="7494892" cy="43469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2190D63-195F-49E1-6F82-69C9B45DD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092" y="1828372"/>
            <a:ext cx="7494892" cy="43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DD03C-A6B5-A62F-6AB8-39CE7F67F1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技巧</a:t>
            </a:r>
            <a:r>
              <a:rPr lang="en-US" altLang="zh-TW"/>
              <a:t>2: Pipeline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46636A-0654-13D7-A660-9DD0E1F93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66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AC724-E680-F2C0-1311-93BB7C51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Filter</a:t>
            </a:r>
            <a:r>
              <a:rPr lang="zh-TW" altLang="en-US" dirty="0"/>
              <a:t>電路中加入</a:t>
            </a:r>
            <a:r>
              <a:rPr lang="en-US" altLang="zh-TW" dirty="0"/>
              <a:t>Pipeline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DABFFC-09F9-5FF5-8B8E-D00E562DE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47165"/>
            <a:ext cx="4534042" cy="37429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C8D87B-9BAE-75D6-E34E-64C613BB2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58454"/>
            <a:ext cx="573073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88D28EDF-88E6-6D5F-E57B-00DCC490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3" y="2332691"/>
            <a:ext cx="5730737" cy="3176458"/>
          </a:xfrm>
          <a:prstGeom prst="rect">
            <a:avLst/>
          </a:prstGeom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14C6DD12-301D-01A4-246C-DEAB45E8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Filter</a:t>
            </a:r>
            <a:r>
              <a:rPr lang="zh-TW" altLang="en-US" dirty="0"/>
              <a:t>電路中加入</a:t>
            </a:r>
            <a:r>
              <a:rPr lang="en-US" altLang="zh-TW" dirty="0"/>
              <a:t>Pipeline</a:t>
            </a:r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9BCF75A-0995-CA49-8F43-2A86549EA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383" y="2960717"/>
            <a:ext cx="573073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67162-EC6B-7ED0-23E5-CE4F28535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技巧</a:t>
            </a:r>
            <a:r>
              <a:rPr lang="en-US" altLang="zh-TW"/>
              <a:t>3: Folding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D7EF89-E6A7-4197-E2BB-DBD8120F3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5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87028-BF0A-4FE0-EE4A-7752D8A7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</a:t>
            </a:r>
            <a:r>
              <a:rPr lang="en-US" altLang="zh-TW" dirty="0"/>
              <a:t>Sobel</a:t>
            </a:r>
            <a:r>
              <a:rPr lang="zh-TW" altLang="en-US" dirty="0"/>
              <a:t>電路使用</a:t>
            </a:r>
            <a:r>
              <a:rPr lang="en-US" altLang="zh-TW" dirty="0"/>
              <a:t>Folding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86516A-8F1C-95FE-BD25-5BE7A840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828" y="2016594"/>
            <a:ext cx="5392171" cy="4375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5C8928-2DC4-1CAE-3072-969C5B89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430" y="2610853"/>
            <a:ext cx="4099520" cy="40166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8082858-4870-42FE-09E7-AC59609550FA}"/>
              </a:ext>
            </a:extLst>
          </p:cNvPr>
          <p:cNvSpPr txBox="1"/>
          <p:nvPr/>
        </p:nvSpPr>
        <p:spPr>
          <a:xfrm>
            <a:off x="6115532" y="1554929"/>
            <a:ext cx="567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N=9, Pm=0, Pa=1</a:t>
            </a:r>
          </a:p>
          <a:p>
            <a:r>
              <a:rPr lang="en-US" altLang="zh-TW" dirty="0" err="1"/>
              <a:t>Sm</a:t>
            </a:r>
            <a:r>
              <a:rPr lang="en-US" altLang="zh-TW" dirty="0"/>
              <a:t>={</a:t>
            </a:r>
            <a:r>
              <a:rPr lang="en-US" altLang="zh-TW" dirty="0">
                <a:solidFill>
                  <a:srgbClr val="FF0000"/>
                </a:solidFill>
              </a:rPr>
              <a:t>N1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N2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N4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N6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N7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N8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N9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Sa={</a:t>
            </a:r>
            <a:r>
              <a:rPr lang="en-US" altLang="zh-TW" dirty="0">
                <a:solidFill>
                  <a:srgbClr val="00B0F0"/>
                </a:solidFill>
              </a:rPr>
              <a:t>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N11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N12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N13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N14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N15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N16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N17</a:t>
            </a:r>
            <a:r>
              <a:rPr lang="en-US" altLang="zh-TW" dirty="0"/>
              <a:t>}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D63227-CF77-E476-5D26-24F33431B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475" y="2329782"/>
            <a:ext cx="4596782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9243B-6A0A-98C6-2AFE-83406538B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技巧</a:t>
            </a:r>
            <a:r>
              <a:rPr lang="en-US" altLang="zh-TW"/>
              <a:t>4: Retiming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9C46DF-879C-31AB-E7E6-DEF08C475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876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E8E27-FA22-F05F-3824-701D96A5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對</a:t>
            </a:r>
            <a:r>
              <a:rPr lang="en-US" altLang="zh-TW"/>
              <a:t>Folding</a:t>
            </a:r>
            <a:r>
              <a:rPr lang="zh-TW" altLang="en-US"/>
              <a:t>的</a:t>
            </a:r>
            <a:r>
              <a:rPr lang="en-US" altLang="zh-TW" err="1"/>
              <a:t>sobel</a:t>
            </a:r>
            <a:r>
              <a:rPr lang="zh-TW" altLang="en-US"/>
              <a:t>進行</a:t>
            </a:r>
            <a:r>
              <a:rPr lang="en-US" altLang="zh-TW"/>
              <a:t>Retiming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66A8C9-337F-B5FD-55CF-3A8E4FC6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斬斷</a:t>
            </a:r>
            <a:r>
              <a:rPr lang="en-US" altLang="zh-TW"/>
              <a:t>critical path</a:t>
            </a:r>
            <a:r>
              <a:rPr lang="zh-TW" altLang="en-US"/>
              <a:t>，降低</a:t>
            </a:r>
            <a:r>
              <a:rPr lang="en-US" altLang="zh-TW" err="1"/>
              <a:t>T</a:t>
            </a:r>
            <a:r>
              <a:rPr lang="en-US" altLang="zh-TW" baseline="-25000" err="1"/>
              <a:t>clk</a:t>
            </a:r>
            <a:r>
              <a:rPr lang="zh-TW" altLang="en-US"/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A49DDF-48CE-C88B-E29B-C9E5497D6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1"/>
          <a:stretch/>
        </p:blipFill>
        <p:spPr>
          <a:xfrm>
            <a:off x="959345" y="2351899"/>
            <a:ext cx="4641064" cy="39577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A49823-A587-DC4C-02FC-45B700B2B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017" y="2353025"/>
            <a:ext cx="4440783" cy="395775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931184E-C6A2-3308-A337-D2185A11CD69}"/>
              </a:ext>
            </a:extLst>
          </p:cNvPr>
          <p:cNvCxnSpPr/>
          <p:nvPr/>
        </p:nvCxnSpPr>
        <p:spPr>
          <a:xfrm>
            <a:off x="5696050" y="4286250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1D7A8E-4C69-2D1D-C731-CD6EA484B1B2}"/>
              </a:ext>
            </a:extLst>
          </p:cNvPr>
          <p:cNvSpPr txBox="1"/>
          <p:nvPr/>
        </p:nvSpPr>
        <p:spPr>
          <a:xfrm>
            <a:off x="5570006" y="378198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</a:rPr>
              <a:t>Retiming</a:t>
            </a:r>
            <a:endParaRPr lang="zh-TW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7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4E0CB2-9198-F19C-49D5-66EDE7D7A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92105"/>
            <a:ext cx="6545580" cy="54737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4F6C75-54AC-855E-82FB-56F3A90F6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92105"/>
            <a:ext cx="6545580" cy="54737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B7B343-C60D-7C4A-09F5-6EC84DC15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92105"/>
            <a:ext cx="6545580" cy="54737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4B36A8-A1D2-5098-3C6F-4743E6ACF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98410"/>
            <a:ext cx="6545580" cy="54737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1CFC8B-A8D2-E3FB-D674-96E2D206D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92105"/>
            <a:ext cx="6545580" cy="547378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4F0A22-2215-3B80-A524-B632AA8BE1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687869"/>
            <a:ext cx="6545580" cy="565752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C42725C-E713-6604-FFF0-975CD48237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210" y="700068"/>
            <a:ext cx="6545580" cy="58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A0E6E-E2FF-C20A-4755-093436BF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  <a:r>
              <a:rPr lang="en-US" altLang="zh-TW" dirty="0"/>
              <a:t>-</a:t>
            </a:r>
            <a:r>
              <a:rPr lang="zh-TW" altLang="en-US" dirty="0"/>
              <a:t>簡介</a:t>
            </a:r>
            <a:r>
              <a:rPr lang="en-US" altLang="zh-TW" dirty="0"/>
              <a:t>[1]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81DED5-0977-62DE-1401-841CE6E1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高階影像處理的前處理 </a:t>
            </a:r>
            <a:r>
              <a:rPr lang="en-US" altLang="zh-TW"/>
              <a:t>ex. </a:t>
            </a:r>
            <a:r>
              <a:rPr lang="zh-TW" altLang="en-US"/>
              <a:t>物體偵測、特徵提取、運動分析</a:t>
            </a:r>
            <a:endParaRPr lang="en-US" altLang="zh-TW"/>
          </a:p>
          <a:p>
            <a:r>
              <a:rPr lang="zh-TW" altLang="en-US"/>
              <a:t>偵測影像在物理、光度、幾何的變化</a:t>
            </a:r>
          </a:p>
        </p:txBody>
      </p:sp>
      <p:pic>
        <p:nvPicPr>
          <p:cNvPr id="12" name="圖片 11" descr="一張含有 文字, 陸上交通工具, 車輛, 戶外 的圖片&#10;&#10;自動產生的描述">
            <a:extLst>
              <a:ext uri="{FF2B5EF4-FFF2-40B4-BE49-F238E27FC236}">
                <a16:creationId xmlns:a16="http://schemas.microsoft.com/office/drawing/2014/main" id="{379BE936-9FF6-614C-8CD0-6A2306D5F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/>
        </p:blipFill>
        <p:spPr>
          <a:xfrm>
            <a:off x="6664960" y="2922346"/>
            <a:ext cx="3634966" cy="3389554"/>
          </a:xfrm>
          <a:prstGeom prst="rect">
            <a:avLst/>
          </a:prstGeom>
        </p:spPr>
      </p:pic>
      <p:pic>
        <p:nvPicPr>
          <p:cNvPr id="16" name="圖片 15" descr="一張含有 戶外, 公車, 文字, 車輛 的圖片&#10;&#10;自動產生的描述">
            <a:extLst>
              <a:ext uri="{FF2B5EF4-FFF2-40B4-BE49-F238E27FC236}">
                <a16:creationId xmlns:a16="http://schemas.microsoft.com/office/drawing/2014/main" id="{C7FBAE72-D1D2-E222-FF60-92EC2AE88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/>
        </p:blipFill>
        <p:spPr>
          <a:xfrm>
            <a:off x="1892076" y="2925877"/>
            <a:ext cx="3634966" cy="33895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B9B6627-3705-3538-C8DA-A448F62DD13B}"/>
              </a:ext>
            </a:extLst>
          </p:cNvPr>
          <p:cNvSpPr txBox="1"/>
          <p:nvPr/>
        </p:nvSpPr>
        <p:spPr>
          <a:xfrm>
            <a:off x="2646461" y="6322695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灰階圖片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04B745-59FC-1D97-289F-19BCB9B55357}"/>
              </a:ext>
            </a:extLst>
          </p:cNvPr>
          <p:cNvSpPr txBox="1"/>
          <p:nvPr/>
        </p:nvSpPr>
        <p:spPr>
          <a:xfrm>
            <a:off x="7419346" y="6311900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圖片邊緣</a:t>
            </a:r>
          </a:p>
        </p:txBody>
      </p:sp>
    </p:spTree>
    <p:extLst>
      <p:ext uri="{BB962C8B-B14F-4D97-AF65-F5344CB8AC3E}">
        <p14:creationId xmlns:p14="http://schemas.microsoft.com/office/powerpoint/2010/main" val="339076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ABDA47-70F9-6AC2-C6E5-007438359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251" y="4412132"/>
            <a:ext cx="9039495" cy="23454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E9B16A-2C06-048B-7D29-EF220641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4" y="460744"/>
            <a:ext cx="3753853" cy="29682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69132B-A8A5-AC60-B658-312529EFF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073" y="365125"/>
            <a:ext cx="3753853" cy="31971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21A59D-ACC4-19E3-11A3-1B8231D68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672" y="365125"/>
            <a:ext cx="3588056" cy="319717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EC8CBF-1FB4-EDF7-9D3E-8CA7642954F0}"/>
              </a:ext>
            </a:extLst>
          </p:cNvPr>
          <p:cNvSpPr txBox="1"/>
          <p:nvPr/>
        </p:nvSpPr>
        <p:spPr>
          <a:xfrm>
            <a:off x="742049" y="3614267"/>
            <a:ext cx="2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dirty="0"/>
              <a:t>Original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453F8D-D875-973A-143A-2F04EED7DB14}"/>
              </a:ext>
            </a:extLst>
          </p:cNvPr>
          <p:cNvSpPr txBox="1"/>
          <p:nvPr/>
        </p:nvSpPr>
        <p:spPr>
          <a:xfrm>
            <a:off x="4695938" y="3617886"/>
            <a:ext cx="2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dirty="0"/>
              <a:t>Folding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D3482-FAE6-D2AC-1C0C-668A579F9039}"/>
              </a:ext>
            </a:extLst>
          </p:cNvPr>
          <p:cNvSpPr txBox="1"/>
          <p:nvPr/>
        </p:nvSpPr>
        <p:spPr>
          <a:xfrm>
            <a:off x="8649827" y="3614267"/>
            <a:ext cx="253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dirty="0" err="1"/>
              <a:t>Folding+Retiming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945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1EF38-A7D2-F673-2786-4CBDFFC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邊緣偵測電路邏輯合成結果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F35AD3-4A0D-E6B9-F0AA-F10739DA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321" y="2012026"/>
            <a:ext cx="6901357" cy="39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EBAD4-6095-C8DA-D13D-A3612534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RTL code &amp; Testbench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3E3B1-8B52-A67A-2B1C-82B0F363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https://drive.google.com/drive/folders/1WmK_meILE0G6bZqjkJds70AE_8L7z9y_?usp=drive_link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ED7139-B648-B80A-F0B9-8D522B90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9" y="2977362"/>
            <a:ext cx="5181625" cy="26293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9F32105-6F5D-761A-06CF-1AE1E326213E}"/>
              </a:ext>
            </a:extLst>
          </p:cNvPr>
          <p:cNvSpPr txBox="1"/>
          <p:nvPr/>
        </p:nvSpPr>
        <p:spPr>
          <a:xfrm>
            <a:off x="952349" y="5691784"/>
            <a:ext cx="51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以中值濾波器進行影像模糊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6E0C0C-2CD0-317B-8EDF-9145C36CE272}"/>
              </a:ext>
            </a:extLst>
          </p:cNvPr>
          <p:cNvSpPr txBox="1"/>
          <p:nvPr/>
        </p:nvSpPr>
        <p:spPr>
          <a:xfrm>
            <a:off x="6058026" y="5687678"/>
            <a:ext cx="51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以高斯濾波器進行影像模糊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067960-EB53-EDF5-0D03-153EAB62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23" y="3151628"/>
            <a:ext cx="5181625" cy="22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71F8E-3FB4-5076-BFE1-8E0CF989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模擬結果</a:t>
            </a:r>
          </a:p>
        </p:txBody>
      </p:sp>
      <p:pic>
        <p:nvPicPr>
          <p:cNvPr id="5" name="內容版面配置區 4" descr="一張含有 白色, 文字, 卡通 的圖片&#10;&#10;自動產生的描述">
            <a:extLst>
              <a:ext uri="{FF2B5EF4-FFF2-40B4-BE49-F238E27FC236}">
                <a16:creationId xmlns:a16="http://schemas.microsoft.com/office/drawing/2014/main" id="{2D2CEB0D-C710-555E-061F-ABF7E542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43" y="4673322"/>
            <a:ext cx="1463998" cy="1440000"/>
          </a:xfrm>
          <a:ln>
            <a:noFill/>
          </a:ln>
        </p:spPr>
      </p:pic>
      <p:pic>
        <p:nvPicPr>
          <p:cNvPr id="7" name="圖片 6" descr="一張含有 卡通, 黑與白, 魚 的圖片&#10;&#10;自動產生的描述">
            <a:extLst>
              <a:ext uri="{FF2B5EF4-FFF2-40B4-BE49-F238E27FC236}">
                <a16:creationId xmlns:a16="http://schemas.microsoft.com/office/drawing/2014/main" id="{44EA3A4D-2B97-95DE-6D78-F255BF5C6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44" y="469223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 descr="一張含有 白色 的圖片&#10;&#10;自動產生的描述">
            <a:extLst>
              <a:ext uri="{FF2B5EF4-FFF2-40B4-BE49-F238E27FC236}">
                <a16:creationId xmlns:a16="http://schemas.microsoft.com/office/drawing/2014/main" id="{E28A5F98-3F6F-59E7-F4D6-6D9ADBE67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43" y="2471461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 descr="一張含有 星星, 創造力 的圖片&#10;&#10;自動產生的描述">
            <a:extLst>
              <a:ext uri="{FF2B5EF4-FFF2-40B4-BE49-F238E27FC236}">
                <a16:creationId xmlns:a16="http://schemas.microsoft.com/office/drawing/2014/main" id="{4911095B-21F5-799E-C451-996FE06F0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44" y="2471461"/>
            <a:ext cx="1440000" cy="14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圖片 12" descr="一張含有 文字, 寫生, 黑與白, 黑色 的圖片&#10;&#10;自動產生的描述">
            <a:extLst>
              <a:ext uri="{FF2B5EF4-FFF2-40B4-BE49-F238E27FC236}">
                <a16:creationId xmlns:a16="http://schemas.microsoft.com/office/drawing/2014/main" id="{79F6E841-0D94-94E8-BAA0-69230817E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37" y="3086084"/>
            <a:ext cx="2307237" cy="2307237"/>
          </a:xfrm>
          <a:prstGeom prst="rect">
            <a:avLst/>
          </a:prstGeom>
        </p:spPr>
      </p:pic>
      <p:pic>
        <p:nvPicPr>
          <p:cNvPr id="15" name="圖片 14" descr="一張含有 文字, 戶外, 公車, 運輸 的圖片&#10;&#10;自動產生的描述">
            <a:extLst>
              <a:ext uri="{FF2B5EF4-FFF2-40B4-BE49-F238E27FC236}">
                <a16:creationId xmlns:a16="http://schemas.microsoft.com/office/drawing/2014/main" id="{67908495-5C39-F645-6CEA-23C5D7D42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61" y="3086084"/>
            <a:ext cx="2307238" cy="2307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035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B3FB2-801F-5CC0-C2B9-AC959EA1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5AFD1-EAD2-9046-64D0-8494DDF4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600" dirty="0"/>
              <a:t>[1]</a:t>
            </a:r>
            <a:r>
              <a:rPr lang="zh-TW" altLang="en-US" sz="1600" dirty="0"/>
              <a:t> </a:t>
            </a:r>
            <a:r>
              <a:rPr lang="en-US" altLang="zh-TW" sz="1600" dirty="0"/>
              <a:t>Y. Liu, Z. Xie and H. Liu, “An Adaptive and Robust Edge Detection Method Based on Edge Proportion Statistics,” </a:t>
            </a:r>
            <a:r>
              <a:rPr lang="en-US" altLang="zh-TW" sz="1600" i="1" dirty="0"/>
              <a:t>IEEE Transactions on Image Processing</a:t>
            </a:r>
            <a:r>
              <a:rPr lang="en-US" altLang="zh-TW" sz="1600" dirty="0"/>
              <a:t>, vol. 29, pp. 5206-5215, 2020.</a:t>
            </a:r>
          </a:p>
          <a:p>
            <a:r>
              <a:rPr lang="en-US" altLang="zh-TW" sz="1600" dirty="0"/>
              <a:t>[2] Rasheed, A. H, “FPGA-based optimized systolic design for median filtering algorithms</a:t>
            </a:r>
            <a:r>
              <a:rPr lang="en-US" altLang="zh-TW" sz="1600" i="1" dirty="0"/>
              <a:t>,” International Journal of Applied Engineering Research</a:t>
            </a:r>
            <a:r>
              <a:rPr lang="en-US" altLang="zh-TW" sz="1600" dirty="0"/>
              <a:t>, vol. 12, no. 24, pp. 16100-16113, 2017.</a:t>
            </a:r>
          </a:p>
          <a:p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5948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25DB4E-EE1C-DC50-C70F-578F9E1DE1FA}"/>
              </a:ext>
            </a:extLst>
          </p:cNvPr>
          <p:cNvSpPr txBox="1"/>
          <p:nvPr/>
        </p:nvSpPr>
        <p:spPr>
          <a:xfrm>
            <a:off x="2761672" y="2921168"/>
            <a:ext cx="66686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b="1" dirty="0"/>
              <a:t>The End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843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9243B-6A0A-98C6-2AFE-83406538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技巧</a:t>
            </a:r>
            <a:r>
              <a:rPr lang="en-US" altLang="zh-TW"/>
              <a:t>5: Life Time Analysis </a:t>
            </a:r>
            <a:br>
              <a:rPr lang="en-US" altLang="zh-TW"/>
            </a:br>
            <a:r>
              <a:rPr lang="en-US" altLang="zh-TW"/>
              <a:t>(</a:t>
            </a:r>
            <a:r>
              <a:rPr lang="zh-TW" altLang="en-US"/>
              <a:t>未實現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9C46DF-879C-31AB-E7E6-DEF08C475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560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1212F-3003-D48B-DF03-C676A347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使用</a:t>
            </a:r>
            <a:r>
              <a:rPr lang="en-US" altLang="zh-TW"/>
              <a:t>life time</a:t>
            </a:r>
            <a:r>
              <a:rPr lang="zh-TW" altLang="en-US"/>
              <a:t>分析 省去記憶體面積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33EA4C-D14B-8109-3390-10E60D42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548C9D-E42C-B4FE-DEFF-7C9D94946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738" y="3025466"/>
            <a:ext cx="9748521" cy="27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4D023-51EF-7479-53CD-B43BFD593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03802-0E11-258D-8A9D-D0EFD898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25C405-C0AE-DE5F-522C-701C4AD2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36" y="2313349"/>
            <a:ext cx="5878389" cy="37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CB7979-B46E-9350-A363-F95A8EAB2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376" y="2313349"/>
            <a:ext cx="5624917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AAAEB-232B-2349-852B-029FD6B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C76111-7C72-F160-A87B-167E6579B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BC6CC-68A5-DAC2-687C-618263448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8" y="2365133"/>
            <a:ext cx="5878390" cy="37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49E636-1CD6-B741-1689-C5834CA26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0683" y="2365133"/>
            <a:ext cx="558902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6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乘號 11">
            <a:extLst>
              <a:ext uri="{FF2B5EF4-FFF2-40B4-BE49-F238E27FC236}">
                <a16:creationId xmlns:a16="http://schemas.microsoft.com/office/drawing/2014/main" id="{4C34E238-7FBF-6CF7-A439-C3B1BBAB78B0}"/>
              </a:ext>
            </a:extLst>
          </p:cNvPr>
          <p:cNvSpPr/>
          <p:nvPr/>
        </p:nvSpPr>
        <p:spPr>
          <a:xfrm>
            <a:off x="3941131" y="5009052"/>
            <a:ext cx="704850" cy="704850"/>
          </a:xfrm>
          <a:prstGeom prst="mathMultiply">
            <a:avLst>
              <a:gd name="adj1" fmla="val 1631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E75DE7-F37C-6BED-EEFB-5A1D2B80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邊緣偵測</a:t>
            </a:r>
            <a:r>
              <a:rPr lang="en-US" altLang="zh-TW"/>
              <a:t>-Sobel operator</a:t>
            </a:r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7F56A36-7E8F-5083-BD24-CFACD01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計算單一方向的梯度</a:t>
                </a:r>
                <a:br>
                  <a:rPr lang="en-US" altLang="zh-TW" dirty="0"/>
                </a:br>
                <a:r>
                  <a:rPr lang="zh-TW" altLang="en-US" sz="2400" dirty="0"/>
                  <a:t>使用差分求出變化率</a:t>
                </a:r>
                <a:endParaRPr lang="en-US" altLang="zh-TW" sz="2400" dirty="0"/>
              </a:p>
              <a:p>
                <a:r>
                  <a:rPr lang="zh-TW" altLang="en-US" dirty="0"/>
                  <a:t>用</a:t>
                </a:r>
                <a:r>
                  <a:rPr lang="en-US" altLang="zh-TW" dirty="0"/>
                  <a:t>kernel</a:t>
                </a:r>
                <a:r>
                  <a:rPr lang="zh-TW" altLang="en-US" dirty="0"/>
                  <a:t>和圖片作捲積 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周圍補</a:t>
                </a:r>
                <a:r>
                  <a:rPr lang="en-US" altLang="zh-TW" dirty="0"/>
                  <a:t>0)</a:t>
                </a:r>
              </a:p>
              <a:p>
                <a:r>
                  <a:rPr lang="zh-TW" altLang="en-US" dirty="0"/>
                  <a:t>輸出：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7F56A36-7E8F-5083-BD24-CFACD01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E8413A2E-956B-D617-6FEB-C01ECB74B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291430"/>
              </p:ext>
            </p:extLst>
          </p:nvPr>
        </p:nvGraphicFramePr>
        <p:xfrm>
          <a:off x="5016000" y="4855595"/>
          <a:ext cx="1080000" cy="10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-1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-2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-1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EEA53FF-1558-46D8-6437-E0C792AFA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2070"/>
              </p:ext>
            </p:extLst>
          </p:nvPr>
        </p:nvGraphicFramePr>
        <p:xfrm>
          <a:off x="1353457" y="4298315"/>
          <a:ext cx="22032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95589274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2906118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5373870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1803925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757374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771442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6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874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8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12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88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18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871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24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547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28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30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5587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0545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BF51D42-6A86-A593-C300-2E0A8754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84739"/>
              </p:ext>
            </p:extLst>
          </p:nvPr>
        </p:nvGraphicFramePr>
        <p:xfrm>
          <a:off x="7979809" y="4298315"/>
          <a:ext cx="22032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95589274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2906118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5373870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1803925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757374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771442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74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88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71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7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5587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05450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07638B39-B689-D429-6ED4-451167C888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234376"/>
              </p:ext>
            </p:extLst>
          </p:nvPr>
        </p:nvGraphicFramePr>
        <p:xfrm>
          <a:off x="978339" y="3918268"/>
          <a:ext cx="11016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6">
            <a:extLst>
              <a:ext uri="{FF2B5EF4-FFF2-40B4-BE49-F238E27FC236}">
                <a16:creationId xmlns:a16="http://schemas.microsoft.com/office/drawing/2014/main" id="{9D8D3D97-29AB-AC96-6E04-8F8FE31A72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148713"/>
              </p:ext>
            </p:extLst>
          </p:nvPr>
        </p:nvGraphicFramePr>
        <p:xfrm>
          <a:off x="6590755" y="1819496"/>
          <a:ext cx="216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Gx</a:t>
                      </a:r>
                      <a:r>
                        <a:rPr lang="zh-TW" altLang="en-US" sz="1600"/>
                        <a:t> </a:t>
                      </a:r>
                      <a:r>
                        <a:rPr lang="en-US" altLang="zh-TW" sz="1600"/>
                        <a:t>Kernel</a:t>
                      </a:r>
                      <a:endParaRPr lang="zh-TW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374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2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-2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6">
            <a:extLst>
              <a:ext uri="{FF2B5EF4-FFF2-40B4-BE49-F238E27FC236}">
                <a16:creationId xmlns:a16="http://schemas.microsoft.com/office/drawing/2014/main" id="{8F212D99-12E9-6212-2788-EA8C8B1DF1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096820"/>
              </p:ext>
            </p:extLst>
          </p:nvPr>
        </p:nvGraphicFramePr>
        <p:xfrm>
          <a:off x="9193800" y="1825625"/>
          <a:ext cx="2160000" cy="198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Gy Kernel</a:t>
                      </a: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521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 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0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-1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/>
                        <a:t>-2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-1</a:t>
                      </a: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6BC88787-57B0-1189-4170-6D43D7818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352289"/>
              </p:ext>
            </p:extLst>
          </p:nvPr>
        </p:nvGraphicFramePr>
        <p:xfrm>
          <a:off x="7979809" y="4298315"/>
          <a:ext cx="367200" cy="3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58088839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115540"/>
                  </a:ext>
                </a:extLst>
              </a:tr>
            </a:tbl>
          </a:graphicData>
        </a:graphic>
      </p:graphicFrame>
      <p:sp>
        <p:nvSpPr>
          <p:cNvPr id="13" name="等於 12">
            <a:extLst>
              <a:ext uri="{FF2B5EF4-FFF2-40B4-BE49-F238E27FC236}">
                <a16:creationId xmlns:a16="http://schemas.microsoft.com/office/drawing/2014/main" id="{0556903C-A301-52A1-D412-8E8583B83430}"/>
              </a:ext>
            </a:extLst>
          </p:cNvPr>
          <p:cNvSpPr/>
          <p:nvPr/>
        </p:nvSpPr>
        <p:spPr>
          <a:xfrm>
            <a:off x="6685479" y="5043170"/>
            <a:ext cx="704850" cy="704850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內容版面配置區 6">
            <a:extLst>
              <a:ext uri="{FF2B5EF4-FFF2-40B4-BE49-F238E27FC236}">
                <a16:creationId xmlns:a16="http://schemas.microsoft.com/office/drawing/2014/main" id="{5E6B861D-8CFE-E9C6-8505-BC4B3835F4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76314"/>
              </p:ext>
            </p:extLst>
          </p:nvPr>
        </p:nvGraphicFramePr>
        <p:xfrm>
          <a:off x="2079939" y="5019868"/>
          <a:ext cx="1101600" cy="110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1DCB0D2-835D-ED25-4EC8-21759DA25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77527"/>
              </p:ext>
            </p:extLst>
          </p:nvPr>
        </p:nvGraphicFramePr>
        <p:xfrm>
          <a:off x="9081408" y="5394325"/>
          <a:ext cx="367200" cy="3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58088839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11554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0995D0-0EC0-05BB-6780-FF1660783EC6}"/>
              </a:ext>
            </a:extLst>
          </p:cNvPr>
          <p:cNvSpPr txBox="1"/>
          <p:nvPr/>
        </p:nvSpPr>
        <p:spPr>
          <a:xfrm>
            <a:off x="1353457" y="6438252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原始圖片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6714A0-4307-A158-DBB3-9BA0E95C5E9B}"/>
              </a:ext>
            </a:extLst>
          </p:cNvPr>
          <p:cNvSpPr txBox="1"/>
          <p:nvPr/>
        </p:nvSpPr>
        <p:spPr>
          <a:xfrm>
            <a:off x="4490012" y="6424057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/>
              <a:t>Gx</a:t>
            </a:r>
            <a:endParaRPr lang="zh-TW" altLang="en-US" sz="20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53FBC76-E48D-E77F-6E13-6600D75B8D2B}"/>
              </a:ext>
            </a:extLst>
          </p:cNvPr>
          <p:cNvSpPr txBox="1"/>
          <p:nvPr/>
        </p:nvSpPr>
        <p:spPr>
          <a:xfrm>
            <a:off x="8018311" y="6438252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/>
              <a:t>X</a:t>
            </a:r>
            <a:r>
              <a:rPr lang="zh-TW" altLang="en-US" sz="2000"/>
              <a:t>方向的梯度大小</a:t>
            </a:r>
          </a:p>
        </p:txBody>
      </p:sp>
      <p:sp>
        <p:nvSpPr>
          <p:cNvPr id="20" name="圓形: 空心 19">
            <a:extLst>
              <a:ext uri="{FF2B5EF4-FFF2-40B4-BE49-F238E27FC236}">
                <a16:creationId xmlns:a16="http://schemas.microsoft.com/office/drawing/2014/main" id="{F6B279D1-A926-1592-3C64-404391819866}"/>
              </a:ext>
            </a:extLst>
          </p:cNvPr>
          <p:cNvSpPr/>
          <p:nvPr/>
        </p:nvSpPr>
        <p:spPr>
          <a:xfrm>
            <a:off x="3930316" y="4998237"/>
            <a:ext cx="726481" cy="726481"/>
          </a:xfrm>
          <a:prstGeom prst="donut">
            <a:avLst>
              <a:gd name="adj" fmla="val 152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0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0306 -3.7037E-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3008 0.000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6 -3.7037E-7 L 0.06107 0.0016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8 0.0007 L 0.06016 0.000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0.00162 L 0.15143 0.2652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0.0007 L 0.15091 0.266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0C272-CAA7-AEFB-3B5A-3625D6A7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B5776-7EBD-3809-E0F5-0518BA6A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5233E2-F8DB-0E13-C0AA-45E2B935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55" y="2278625"/>
            <a:ext cx="5624917" cy="37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1F3F55-CEFB-0FD4-0EF2-0FD0CEB8E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6429" y="2278625"/>
            <a:ext cx="5589024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2424F-FA9C-9402-52D1-DF41A63A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4B874-2845-A7C2-20CC-C260FA94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3B8E42-677C-F313-7677-83C94C7C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" y="25219"/>
            <a:ext cx="12189010" cy="68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16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4B078-B7E1-1C20-4A90-04C0FE31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EB70E0-C40E-64D1-1DD6-56496B89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944" y="1825625"/>
            <a:ext cx="3011632" cy="4867939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C8C4CBE-C3E6-B664-CF0A-FE283D743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2953EDC-12A2-98E3-5AC5-572C7552A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138" y="3087773"/>
            <a:ext cx="7066576" cy="18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0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725DB4E-EE1C-DC50-C70F-578F9E1DE1FA}"/>
              </a:ext>
            </a:extLst>
          </p:cNvPr>
          <p:cNvSpPr txBox="1"/>
          <p:nvPr/>
        </p:nvSpPr>
        <p:spPr>
          <a:xfrm>
            <a:off x="2761672" y="2921168"/>
            <a:ext cx="66686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6000" b="1"/>
              <a:t>The End</a:t>
            </a:r>
            <a:endParaRPr lang="zh-TW" altLang="en-US" sz="6000" b="1"/>
          </a:p>
        </p:txBody>
      </p:sp>
    </p:spTree>
    <p:extLst>
      <p:ext uri="{BB962C8B-B14F-4D97-AF65-F5344CB8AC3E}">
        <p14:creationId xmlns:p14="http://schemas.microsoft.com/office/powerpoint/2010/main" val="95529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75DE7-F37C-6BED-EEFB-5A1D2B80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判斷邊緣</a:t>
            </a:r>
            <a:r>
              <a:rPr lang="en-US" altLang="zh-TW"/>
              <a:t>-</a:t>
            </a:r>
            <a:r>
              <a:rPr lang="zh-TW" altLang="en-US"/>
              <a:t>二值化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F56A36-7E8F-5083-BD24-CFACD01B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設定邊緣變化的標準：</a:t>
            </a:r>
            <a:r>
              <a:rPr lang="en-US" altLang="zh-TW" dirty="0"/>
              <a:t>threshold</a:t>
            </a:r>
          </a:p>
          <a:p>
            <a:r>
              <a:rPr lang="zh-TW" altLang="en-US" dirty="0"/>
              <a:t>變化率高過</a:t>
            </a:r>
            <a:r>
              <a:rPr lang="en-US" altLang="zh-TW" dirty="0"/>
              <a:t>threshold</a:t>
            </a:r>
            <a:r>
              <a:rPr lang="zh-TW" altLang="en-US" dirty="0"/>
              <a:t>則判斷為邊緣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EEA53FF-1558-46D8-6437-E0C792AFA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29671"/>
              </p:ext>
            </p:extLst>
          </p:nvPr>
        </p:nvGraphicFramePr>
        <p:xfrm>
          <a:off x="2706508" y="3575578"/>
          <a:ext cx="22032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95589274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2906118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5373870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1803925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757374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771442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31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874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8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18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30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88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13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871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28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12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547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4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32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11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5587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19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27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5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21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0545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BF51D42-6A86-A593-C300-2E0A8754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39632"/>
              </p:ext>
            </p:extLst>
          </p:nvPr>
        </p:nvGraphicFramePr>
        <p:xfrm>
          <a:off x="7559617" y="3575578"/>
          <a:ext cx="22032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95589274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82906118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5373870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31803925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757374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0771442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874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/>
                        <a:t>0</a:t>
                      </a:r>
                      <a:r>
                        <a:rPr lang="zh-TW" altLang="en-US" sz="120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88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871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547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5587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0</a:t>
                      </a:r>
                      <a:endParaRPr lang="zh-TW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/>
                        <a:t>36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05450"/>
                  </a:ext>
                </a:extLst>
              </a:tr>
            </a:tbl>
          </a:graphicData>
        </a:graphic>
      </p:graphicFrame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CFE1A6-892E-D554-248F-559E3040EF96}"/>
              </a:ext>
            </a:extLst>
          </p:cNvPr>
          <p:cNvCxnSpPr/>
          <p:nvPr/>
        </p:nvCxnSpPr>
        <p:spPr>
          <a:xfrm>
            <a:off x="5744176" y="4706513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CC949B-572C-155D-A2A4-DCECE909D40A}"/>
              </a:ext>
            </a:extLst>
          </p:cNvPr>
          <p:cNvSpPr txBox="1"/>
          <p:nvPr/>
        </p:nvSpPr>
        <p:spPr>
          <a:xfrm>
            <a:off x="5171565" y="4202244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</a:rPr>
              <a:t>Threshold</a:t>
            </a:r>
            <a:r>
              <a:rPr lang="zh-TW" altLang="en-US" sz="2000">
                <a:solidFill>
                  <a:srgbClr val="FF0000"/>
                </a:solidFill>
              </a:rPr>
              <a:t> </a:t>
            </a:r>
            <a:r>
              <a:rPr lang="en-US" altLang="zh-TW" sz="2000">
                <a:solidFill>
                  <a:srgbClr val="FF0000"/>
                </a:solidFill>
              </a:rPr>
              <a:t>=</a:t>
            </a:r>
            <a:r>
              <a:rPr lang="zh-TW" altLang="en-US" sz="2000">
                <a:solidFill>
                  <a:srgbClr val="FF0000"/>
                </a:solidFill>
              </a:rPr>
              <a:t> </a:t>
            </a:r>
            <a:r>
              <a:rPr lang="en-US" altLang="zh-TW" sz="2000">
                <a:solidFill>
                  <a:srgbClr val="FF0000"/>
                </a:solidFill>
              </a:rPr>
              <a:t>20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2EA2E0-9485-A90A-3BF1-71B2F5B69F72}"/>
              </a:ext>
            </a:extLst>
          </p:cNvPr>
          <p:cNvSpPr txBox="1"/>
          <p:nvPr/>
        </p:nvSpPr>
        <p:spPr>
          <a:xfrm>
            <a:off x="2745010" y="5776853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圖片梯度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F38852-3405-6A37-73BB-9F94C8AAFA83}"/>
              </a:ext>
            </a:extLst>
          </p:cNvPr>
          <p:cNvSpPr txBox="1"/>
          <p:nvPr/>
        </p:nvSpPr>
        <p:spPr>
          <a:xfrm>
            <a:off x="7598119" y="5776853"/>
            <a:ext cx="212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/>
              <a:t>二值化結果</a:t>
            </a:r>
          </a:p>
        </p:txBody>
      </p:sp>
    </p:spTree>
    <p:extLst>
      <p:ext uri="{BB962C8B-B14F-4D97-AF65-F5344CB8AC3E}">
        <p14:creationId xmlns:p14="http://schemas.microsoft.com/office/powerpoint/2010/main" val="257344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C9A0E-D7DA-0411-EFCA-3D9CFFE4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本次使用的演算法及系統架構圖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72FDF5-77A3-A488-2E1D-9D38A89A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模糊濾波器 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TW" altLang="en-US"/>
              <a:t> </a:t>
            </a:r>
            <a:r>
              <a:rPr lang="en-US" altLang="zh-TW" err="1"/>
              <a:t>sobel</a:t>
            </a:r>
            <a:r>
              <a:rPr lang="en-US" altLang="zh-TW"/>
              <a:t> filter</a:t>
            </a:r>
            <a:r>
              <a:rPr lang="zh-TW" altLang="en-US"/>
              <a:t> 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/>
              <a:t> </a:t>
            </a:r>
            <a:r>
              <a:rPr lang="zh-TW" altLang="en-US"/>
              <a:t>二值化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A2AAED-043C-37DE-5D7C-CBF67008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738" y="3025466"/>
            <a:ext cx="9748521" cy="272381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193997A-AB2E-566A-DB45-7CF6F3E65764}"/>
              </a:ext>
            </a:extLst>
          </p:cNvPr>
          <p:cNvCxnSpPr/>
          <p:nvPr/>
        </p:nvCxnSpPr>
        <p:spPr>
          <a:xfrm>
            <a:off x="2903027" y="3183501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C4BF145-915F-9416-C37A-1B1DFFF4FAEC}"/>
              </a:ext>
            </a:extLst>
          </p:cNvPr>
          <p:cNvCxnSpPr>
            <a:cxnSpLocks/>
          </p:cNvCxnSpPr>
          <p:nvPr/>
        </p:nvCxnSpPr>
        <p:spPr>
          <a:xfrm>
            <a:off x="4214133" y="4038726"/>
            <a:ext cx="0" cy="69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78E159D-21A8-FCED-26FD-C127BA27150C}"/>
              </a:ext>
            </a:extLst>
          </p:cNvPr>
          <p:cNvCxnSpPr/>
          <p:nvPr/>
        </p:nvCxnSpPr>
        <p:spPr>
          <a:xfrm>
            <a:off x="4535465" y="5979455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AB1D3AE-5287-EB89-7290-382E8BE72561}"/>
              </a:ext>
            </a:extLst>
          </p:cNvPr>
          <p:cNvSpPr/>
          <p:nvPr/>
        </p:nvSpPr>
        <p:spPr>
          <a:xfrm>
            <a:off x="5234941" y="4799802"/>
            <a:ext cx="1562095" cy="980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A83B6D-E9BB-B5AA-1F59-F367DCD0B255}"/>
              </a:ext>
            </a:extLst>
          </p:cNvPr>
          <p:cNvSpPr/>
          <p:nvPr/>
        </p:nvSpPr>
        <p:spPr>
          <a:xfrm>
            <a:off x="1206494" y="3003713"/>
            <a:ext cx="1562095" cy="980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433A7AB-E6A8-5EEC-3CC4-44D0AC2AA646}"/>
              </a:ext>
            </a:extLst>
          </p:cNvPr>
          <p:cNvCxnSpPr/>
          <p:nvPr/>
        </p:nvCxnSpPr>
        <p:spPr>
          <a:xfrm>
            <a:off x="8328933" y="5888015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B9BFD5D-C993-1A6F-C373-7DF60C8BEEA6}"/>
              </a:ext>
            </a:extLst>
          </p:cNvPr>
          <p:cNvCxnSpPr/>
          <p:nvPr/>
        </p:nvCxnSpPr>
        <p:spPr>
          <a:xfrm>
            <a:off x="6364265" y="2809535"/>
            <a:ext cx="9809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3CA9492-D1C6-A4FB-950F-D4640F56F37B}"/>
              </a:ext>
            </a:extLst>
          </p:cNvPr>
          <p:cNvCxnSpPr>
            <a:cxnSpLocks/>
          </p:cNvCxnSpPr>
          <p:nvPr/>
        </p:nvCxnSpPr>
        <p:spPr>
          <a:xfrm>
            <a:off x="8328933" y="4054760"/>
            <a:ext cx="0" cy="69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109843B-6112-9002-15A1-04AA1AE9B044}"/>
              </a:ext>
            </a:extLst>
          </p:cNvPr>
          <p:cNvCxnSpPr>
            <a:cxnSpLocks/>
          </p:cNvCxnSpPr>
          <p:nvPr/>
        </p:nvCxnSpPr>
        <p:spPr>
          <a:xfrm flipV="1">
            <a:off x="6364265" y="3984678"/>
            <a:ext cx="0" cy="69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29F739B-15E3-A96F-2441-1DC3645889E3}"/>
              </a:ext>
            </a:extLst>
          </p:cNvPr>
          <p:cNvSpPr/>
          <p:nvPr/>
        </p:nvSpPr>
        <p:spPr>
          <a:xfrm>
            <a:off x="9408164" y="4799802"/>
            <a:ext cx="1562095" cy="980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ED6D5-E07B-5EFB-C67E-80D4523A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濾波器架構圖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8FF36D-62DA-E853-963C-439CEE888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使用中值濾波器</a:t>
            </a:r>
            <a:r>
              <a:rPr lang="en-US" altLang="zh-TW"/>
              <a:t>&amp;</a:t>
            </a:r>
            <a:r>
              <a:rPr lang="zh-TW" altLang="en-US"/>
              <a:t>高斯濾波器</a:t>
            </a:r>
            <a:endParaRPr lang="en-US" altLang="zh-TW"/>
          </a:p>
          <a:p>
            <a:r>
              <a:rPr lang="zh-TW" altLang="en-US"/>
              <a:t>可選擇要通過哪一種</a:t>
            </a:r>
          </a:p>
        </p:txBody>
      </p:sp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E5948E8A-8C06-A265-2A0C-C381B896C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37833"/>
              </p:ext>
            </p:extLst>
          </p:nvPr>
        </p:nvGraphicFramePr>
        <p:xfrm>
          <a:off x="8224220" y="246658"/>
          <a:ext cx="2700000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Weight 1</a:t>
                      </a:r>
                    </a:p>
                    <a:p>
                      <a:pPr algn="ctr"/>
                      <a:r>
                        <a:rPr lang="en-US" altLang="zh-TW" sz="1600"/>
                        <a:t>0.075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0.124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0.075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Weight 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0.124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0.204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0.124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0.075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0.124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Weight 9</a:t>
                      </a:r>
                    </a:p>
                    <a:p>
                      <a:pPr algn="ctr"/>
                      <a:r>
                        <a:rPr lang="en-US" altLang="zh-TW" sz="1600" dirty="0"/>
                        <a:t>0.075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2C4A5F81-8D32-1616-F489-D78C7C35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144283"/>
            <a:ext cx="7015038" cy="31632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5178075-691D-AA83-9D31-3651A6E4D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3342" y="2946658"/>
            <a:ext cx="3139412" cy="36646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7F82A80-1293-B5B6-3E57-A45208BA3E13}"/>
              </a:ext>
            </a:extLst>
          </p:cNvPr>
          <p:cNvSpPr txBox="1"/>
          <p:nvPr/>
        </p:nvSpPr>
        <p:spPr>
          <a:xfrm>
            <a:off x="10924220" y="246658"/>
            <a:ext cx="92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/>
              <a:t>WL:12</a:t>
            </a:r>
          </a:p>
          <a:p>
            <a:pPr algn="ctr"/>
            <a:r>
              <a:rPr lang="en-US" altLang="zh-TW"/>
              <a:t>FL:12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91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DC011-A3E3-8048-7A28-D44C3063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邊緣偵測電路</a:t>
            </a:r>
            <a:r>
              <a:rPr lang="en-US" altLang="zh-TW" dirty="0"/>
              <a:t>-Sobel</a:t>
            </a:r>
            <a:endParaRPr lang="zh-TW" altLang="en-US" dirty="0"/>
          </a:p>
        </p:txBody>
      </p:sp>
      <p:graphicFrame>
        <p:nvGraphicFramePr>
          <p:cNvPr id="6" name="內容版面配置區 6">
            <a:extLst>
              <a:ext uri="{FF2B5EF4-FFF2-40B4-BE49-F238E27FC236}">
                <a16:creationId xmlns:a16="http://schemas.microsoft.com/office/drawing/2014/main" id="{1D9FF767-6F02-18E4-2450-37F397333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074165"/>
              </p:ext>
            </p:extLst>
          </p:nvPr>
        </p:nvGraphicFramePr>
        <p:xfrm>
          <a:off x="7522737" y="1123306"/>
          <a:ext cx="3132000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Gx</a:t>
                      </a:r>
                      <a:r>
                        <a:rPr lang="zh-TW" altLang="en-US" sz="1600"/>
                        <a:t> </a:t>
                      </a:r>
                      <a:r>
                        <a:rPr lang="en-US" altLang="zh-TW" sz="1600"/>
                        <a:t>Kernel</a:t>
                      </a:r>
                      <a:endParaRPr lang="zh-TW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374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Weight 1</a:t>
                      </a:r>
                    </a:p>
                    <a:p>
                      <a:pPr algn="ctr"/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-2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2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Weight 9</a:t>
                      </a:r>
                    </a:p>
                    <a:p>
                      <a:pPr algn="ctr"/>
                      <a:r>
                        <a:rPr lang="en-US" altLang="zh-TW" sz="1600"/>
                        <a:t>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6">
            <a:extLst>
              <a:ext uri="{FF2B5EF4-FFF2-40B4-BE49-F238E27FC236}">
                <a16:creationId xmlns:a16="http://schemas.microsoft.com/office/drawing/2014/main" id="{2E0EF150-B33A-9424-BCC5-942EB7CC8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369929"/>
              </p:ext>
            </p:extLst>
          </p:nvPr>
        </p:nvGraphicFramePr>
        <p:xfrm>
          <a:off x="7522737" y="3972875"/>
          <a:ext cx="3132000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3888042037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62537426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745555216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Gy</a:t>
                      </a:r>
                      <a:r>
                        <a:rPr lang="zh-TW" altLang="en-US" sz="1600"/>
                        <a:t> </a:t>
                      </a:r>
                      <a:r>
                        <a:rPr lang="en-US" altLang="zh-TW" sz="1600"/>
                        <a:t>Kernel</a:t>
                      </a:r>
                      <a:endParaRPr lang="zh-TW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55215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Weight 1</a:t>
                      </a:r>
                    </a:p>
                    <a:p>
                      <a:pPr algn="ctr"/>
                      <a:r>
                        <a:rPr lang="en-US" altLang="zh-TW" sz="1600"/>
                        <a:t>1 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2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78678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0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8659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Weight 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/>
                        <a:t>-2</a:t>
                      </a:r>
                      <a:endParaRPr lang="zh-TW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/>
                        <a:t>Weight 9</a:t>
                      </a:r>
                    </a:p>
                    <a:p>
                      <a:pPr algn="ctr"/>
                      <a:r>
                        <a:rPr lang="en-US" altLang="zh-TW" sz="1600"/>
                        <a:t>-1</a:t>
                      </a:r>
                      <a:endParaRPr lang="zh-TW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000237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882B7957-E424-F864-745D-280E3459E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407920"/>
            <a:ext cx="4846436" cy="3824328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D609CC1-3AF7-CC2F-785B-D1C0C0261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/>
              <a:t>使用</a:t>
            </a:r>
            <a:r>
              <a:rPr lang="en-US" altLang="zh-TW" err="1"/>
              <a:t>sobel</a:t>
            </a:r>
            <a:r>
              <a:rPr lang="en-US" altLang="zh-TW"/>
              <a:t> Kernel</a:t>
            </a:r>
            <a:r>
              <a:rPr lang="zh-TW" altLang="en-US"/>
              <a:t>的捲積電路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131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F23B2-211D-B7C0-8BB7-A8B3993E2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技巧</a:t>
            </a:r>
            <a:r>
              <a:rPr lang="en-US" altLang="zh-TW"/>
              <a:t>1: Systolic array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68E142-6A59-D424-93FA-F095F04DB5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16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06EC7-159E-2FAF-F394-B6126323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Systolic array</a:t>
            </a:r>
            <a:r>
              <a:rPr lang="zh-TW" altLang="en-US" dirty="0"/>
              <a:t>實現中值濾波器 </a:t>
            </a:r>
            <a:r>
              <a:rPr lang="en-US" altLang="zh-TW" dirty="0"/>
              <a:t>[2]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C6A0C-440A-AC88-6393-55631D5A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2F430E-C6DF-7C06-D0A4-AB2AAFEB8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9630" y="1830815"/>
            <a:ext cx="7912739" cy="46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芫荽">
      <a:majorFont>
        <a:latin typeface="芫荽"/>
        <a:ea typeface="芫荽"/>
        <a:cs typeface=""/>
      </a:majorFont>
      <a:minorFont>
        <a:latin typeface="芫荽"/>
        <a:ea typeface="芫荽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37410d-b648-4e44-b323-d0957c9fbae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E7DC480B62F4E469E6970C624927947" ma:contentTypeVersion="9" ma:contentTypeDescription="建立新的文件。" ma:contentTypeScope="" ma:versionID="201c9956826146e7808422bf22d79cc8">
  <xsd:schema xmlns:xsd="http://www.w3.org/2001/XMLSchema" xmlns:xs="http://www.w3.org/2001/XMLSchema" xmlns:p="http://schemas.microsoft.com/office/2006/metadata/properties" xmlns:ns3="6837410d-b648-4e44-b323-d0957c9fbae3" xmlns:ns4="6b7c196e-9a2f-4ea7-a695-bbebcf2a5a1e" targetNamespace="http://schemas.microsoft.com/office/2006/metadata/properties" ma:root="true" ma:fieldsID="21ec1508ded97046ed0ff7333f65d742" ns3:_="" ns4:_="">
    <xsd:import namespace="6837410d-b648-4e44-b323-d0957c9fbae3"/>
    <xsd:import namespace="6b7c196e-9a2f-4ea7-a695-bbebcf2a5a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7410d-b648-4e44-b323-d0957c9fba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c196e-9a2f-4ea7-a695-bbebcf2a5a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E2B552-C78C-4B35-9AE4-2D8C39284B46}">
  <ds:schemaRefs>
    <ds:schemaRef ds:uri="http://purl.org/dc/terms/"/>
    <ds:schemaRef ds:uri="6b7c196e-9a2f-4ea7-a695-bbebcf2a5a1e"/>
    <ds:schemaRef ds:uri="6837410d-b648-4e44-b323-d0957c9fbae3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01C37B-A2C9-4F96-9153-DD61D75575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4DA55E-47CB-4744-AB92-48357D023C0C}">
  <ds:schemaRefs>
    <ds:schemaRef ds:uri="6837410d-b648-4e44-b323-d0957c9fbae3"/>
    <ds:schemaRef ds:uri="6b7c196e-9a2f-4ea7-a695-bbebcf2a5a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1605</Words>
  <Application>Microsoft Office PowerPoint</Application>
  <PresentationFormat>寬螢幕</PresentationFormat>
  <Paragraphs>362</Paragraphs>
  <Slides>33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芫荽</vt:lpstr>
      <vt:lpstr>Aptos</vt:lpstr>
      <vt:lpstr>Arial</vt:lpstr>
      <vt:lpstr>Cambria Math</vt:lpstr>
      <vt:lpstr>Times New Roman</vt:lpstr>
      <vt:lpstr>Office 佈景主題</vt:lpstr>
      <vt:lpstr>Circuit Talk</vt:lpstr>
      <vt:lpstr>邊緣偵測-簡介[1]</vt:lpstr>
      <vt:lpstr>邊緣偵測-Sobel operator</vt:lpstr>
      <vt:lpstr>判斷邊緣-二值化</vt:lpstr>
      <vt:lpstr>本次使用的演算法及系統架構圖</vt:lpstr>
      <vt:lpstr>濾波器架構圖</vt:lpstr>
      <vt:lpstr>邊緣偵測電路-Sobel</vt:lpstr>
      <vt:lpstr>技巧1: Systolic array</vt:lpstr>
      <vt:lpstr>使用Systolic array實現中值濾波器 [2]</vt:lpstr>
      <vt:lpstr>中值濾波器-變化[2] </vt:lpstr>
      <vt:lpstr>中值濾波器-化簡過程[2]</vt:lpstr>
      <vt:lpstr>技巧2: Pipeline</vt:lpstr>
      <vt:lpstr>在Filter電路中加入Pipeline</vt:lpstr>
      <vt:lpstr>在Filter電路中加入Pipeline</vt:lpstr>
      <vt:lpstr>技巧3: Folding</vt:lpstr>
      <vt:lpstr>對Sobel電路使用Folding</vt:lpstr>
      <vt:lpstr>技巧4: Retiming</vt:lpstr>
      <vt:lpstr>對Folding的sobel進行Retiming</vt:lpstr>
      <vt:lpstr>PowerPoint 簡報</vt:lpstr>
      <vt:lpstr>PowerPoint 簡報</vt:lpstr>
      <vt:lpstr>邊緣偵測電路邏輯合成結果</vt:lpstr>
      <vt:lpstr>RTL code &amp; Testbench</vt:lpstr>
      <vt:lpstr>模擬結果</vt:lpstr>
      <vt:lpstr>參考資料</vt:lpstr>
      <vt:lpstr>PowerPoint 簡報</vt:lpstr>
      <vt:lpstr>技巧5: Life Time Analysis  (未實現)</vt:lpstr>
      <vt:lpstr>使用life time分析 省去記憶體面積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B093011056</dc:creator>
  <cp:lastModifiedBy>B093011055</cp:lastModifiedBy>
  <cp:revision>2</cp:revision>
  <dcterms:created xsi:type="dcterms:W3CDTF">2024-06-02T11:34:50Z</dcterms:created>
  <dcterms:modified xsi:type="dcterms:W3CDTF">2024-06-04T14:43:55Z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0x010100DE7DC480B62F4E469E6970C624927947</vt:lpwstr>
  </property>
</Properties>
</file>